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D6C1FB-E87C-46E5-A039-367819A29DA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2C7C91-99E7-4BCB-96AC-3E5B539229D4}">
      <dgm:prSet phldrT="[Text]"/>
      <dgm:spPr/>
      <dgm:t>
        <a:bodyPr/>
        <a:lstStyle/>
        <a:p>
          <a:r>
            <a:rPr lang="en-US" b="1" dirty="0"/>
            <a:t>Workplace Visits</a:t>
          </a:r>
          <a:endParaRPr lang="en-GB" b="1" dirty="0"/>
        </a:p>
      </dgm:t>
    </dgm:pt>
    <dgm:pt modelId="{3363A981-424F-4BCF-8B8A-526AB33D890C}" type="parTrans" cxnId="{0A918A65-E942-415D-8AB2-2826BAE9A778}">
      <dgm:prSet/>
      <dgm:spPr/>
      <dgm:t>
        <a:bodyPr/>
        <a:lstStyle/>
        <a:p>
          <a:endParaRPr lang="en-GB" b="1"/>
        </a:p>
      </dgm:t>
    </dgm:pt>
    <dgm:pt modelId="{ABE43CA2-ECBF-468F-AD24-6BDA100EF536}" type="sibTrans" cxnId="{0A918A65-E942-415D-8AB2-2826BAE9A778}">
      <dgm:prSet/>
      <dgm:spPr/>
      <dgm:t>
        <a:bodyPr/>
        <a:lstStyle/>
        <a:p>
          <a:endParaRPr lang="en-GB" b="1"/>
        </a:p>
      </dgm:t>
    </dgm:pt>
    <dgm:pt modelId="{020256BE-812C-423E-A477-E55663ADFF19}">
      <dgm:prSet phldrT="[Text]"/>
      <dgm:spPr/>
      <dgm:t>
        <a:bodyPr/>
        <a:lstStyle/>
        <a:p>
          <a:r>
            <a:rPr lang="en-US" b="1" dirty="0"/>
            <a:t>Work Shadowing</a:t>
          </a:r>
          <a:endParaRPr lang="en-GB" b="1" dirty="0"/>
        </a:p>
      </dgm:t>
    </dgm:pt>
    <dgm:pt modelId="{2AD394D7-93AE-4BCE-95AE-58BEE58A38B0}" type="parTrans" cxnId="{35E40FE0-6517-43FE-97A5-696A2F6CC904}">
      <dgm:prSet/>
      <dgm:spPr/>
      <dgm:t>
        <a:bodyPr/>
        <a:lstStyle/>
        <a:p>
          <a:endParaRPr lang="en-GB" b="1"/>
        </a:p>
      </dgm:t>
    </dgm:pt>
    <dgm:pt modelId="{D6519954-21CB-4EA5-B7E4-2B7F8887F71C}" type="sibTrans" cxnId="{35E40FE0-6517-43FE-97A5-696A2F6CC904}">
      <dgm:prSet/>
      <dgm:spPr/>
      <dgm:t>
        <a:bodyPr/>
        <a:lstStyle/>
        <a:p>
          <a:endParaRPr lang="en-GB" b="1"/>
        </a:p>
      </dgm:t>
    </dgm:pt>
    <dgm:pt modelId="{5304AB56-98FB-4704-A122-BC4CC109E6C8}">
      <dgm:prSet phldrT="[Text]"/>
      <dgm:spPr/>
      <dgm:t>
        <a:bodyPr/>
        <a:lstStyle/>
        <a:p>
          <a:r>
            <a:rPr lang="en-US" b="1" dirty="0"/>
            <a:t>Work Experience</a:t>
          </a:r>
        </a:p>
        <a:p>
          <a:r>
            <a:rPr lang="en-US" b="1" dirty="0"/>
            <a:t>Block or Extended</a:t>
          </a:r>
          <a:endParaRPr lang="en-GB" b="1" dirty="0"/>
        </a:p>
      </dgm:t>
    </dgm:pt>
    <dgm:pt modelId="{FA5AAFDD-CB9C-4EE4-99CC-00819334EFBA}" type="parTrans" cxnId="{32D66210-DEB2-48F0-A5C3-F8BD89AAE26A}">
      <dgm:prSet/>
      <dgm:spPr/>
      <dgm:t>
        <a:bodyPr/>
        <a:lstStyle/>
        <a:p>
          <a:endParaRPr lang="en-GB" b="1"/>
        </a:p>
      </dgm:t>
    </dgm:pt>
    <dgm:pt modelId="{37D5EE55-6579-4196-8061-B195033E5A29}" type="sibTrans" cxnId="{32D66210-DEB2-48F0-A5C3-F8BD89AAE26A}">
      <dgm:prSet/>
      <dgm:spPr/>
      <dgm:t>
        <a:bodyPr/>
        <a:lstStyle/>
        <a:p>
          <a:endParaRPr lang="en-GB" b="1"/>
        </a:p>
      </dgm:t>
    </dgm:pt>
    <dgm:pt modelId="{6E0926BE-9DB5-490C-B51D-9DF3DECC0B3D}">
      <dgm:prSet phldrT="[Text]"/>
      <dgm:spPr/>
      <dgm:t>
        <a:bodyPr/>
        <a:lstStyle/>
        <a:p>
          <a:r>
            <a:rPr lang="en-US" b="1" dirty="0"/>
            <a:t>Virtual Work Experience</a:t>
          </a:r>
          <a:endParaRPr lang="en-GB" b="1" dirty="0"/>
        </a:p>
      </dgm:t>
    </dgm:pt>
    <dgm:pt modelId="{4B28C4D6-3E3D-4B83-856D-56884A211BA8}" type="parTrans" cxnId="{9F663F02-A188-4B75-A9F1-426FE9DBCA6E}">
      <dgm:prSet/>
      <dgm:spPr/>
      <dgm:t>
        <a:bodyPr/>
        <a:lstStyle/>
        <a:p>
          <a:endParaRPr lang="en-GB" b="1"/>
        </a:p>
      </dgm:t>
    </dgm:pt>
    <dgm:pt modelId="{C5036F70-17CF-47B0-91C5-845F8A587DFE}" type="sibTrans" cxnId="{9F663F02-A188-4B75-A9F1-426FE9DBCA6E}">
      <dgm:prSet/>
      <dgm:spPr/>
      <dgm:t>
        <a:bodyPr/>
        <a:lstStyle/>
        <a:p>
          <a:endParaRPr lang="en-GB" b="1"/>
        </a:p>
      </dgm:t>
    </dgm:pt>
    <dgm:pt modelId="{1F0C0C10-694E-454A-8034-4341C3EEB844}">
      <dgm:prSet phldrT="[Text]"/>
      <dgm:spPr/>
      <dgm:t>
        <a:bodyPr/>
        <a:lstStyle/>
        <a:p>
          <a:r>
            <a:rPr lang="en-US" b="1" dirty="0"/>
            <a:t>Internal Work Experience</a:t>
          </a:r>
          <a:endParaRPr lang="en-GB" b="1" dirty="0"/>
        </a:p>
      </dgm:t>
    </dgm:pt>
    <dgm:pt modelId="{14BAF2BA-5684-445C-BB9B-6C18ECEA7BB4}" type="parTrans" cxnId="{C6338942-BECB-4240-879C-8A1006437E63}">
      <dgm:prSet/>
      <dgm:spPr/>
      <dgm:t>
        <a:bodyPr/>
        <a:lstStyle/>
        <a:p>
          <a:endParaRPr lang="en-GB" b="1"/>
        </a:p>
      </dgm:t>
    </dgm:pt>
    <dgm:pt modelId="{E10FA453-5D6F-42AD-AE6E-DCD3661CA490}" type="sibTrans" cxnId="{C6338942-BECB-4240-879C-8A1006437E63}">
      <dgm:prSet/>
      <dgm:spPr/>
      <dgm:t>
        <a:bodyPr/>
        <a:lstStyle/>
        <a:p>
          <a:endParaRPr lang="en-GB" b="1"/>
        </a:p>
      </dgm:t>
    </dgm:pt>
    <dgm:pt modelId="{758A49D7-F231-4DDE-B379-5FC6D7EF89AE}">
      <dgm:prSet/>
      <dgm:spPr/>
      <dgm:t>
        <a:bodyPr/>
        <a:lstStyle/>
        <a:p>
          <a:r>
            <a:rPr lang="en-US" b="1" dirty="0"/>
            <a:t>Supported Internships</a:t>
          </a:r>
          <a:endParaRPr lang="en-GB" b="1" dirty="0"/>
        </a:p>
      </dgm:t>
    </dgm:pt>
    <dgm:pt modelId="{AC4599CD-F67D-4FE2-BF1C-A92A0C6FBB25}" type="parTrans" cxnId="{C9989D12-10FE-4EC2-B29C-3FB8A0EFF87C}">
      <dgm:prSet/>
      <dgm:spPr/>
      <dgm:t>
        <a:bodyPr/>
        <a:lstStyle/>
        <a:p>
          <a:endParaRPr lang="en-GB" b="1"/>
        </a:p>
      </dgm:t>
    </dgm:pt>
    <dgm:pt modelId="{E68A7911-AAF3-46F4-8176-300AE8FD9C5E}" type="sibTrans" cxnId="{C9989D12-10FE-4EC2-B29C-3FB8A0EFF87C}">
      <dgm:prSet/>
      <dgm:spPr/>
      <dgm:t>
        <a:bodyPr/>
        <a:lstStyle/>
        <a:p>
          <a:endParaRPr lang="en-GB" b="1"/>
        </a:p>
      </dgm:t>
    </dgm:pt>
    <dgm:pt modelId="{B89889C6-A510-4185-9608-EA88C8AAE127}">
      <dgm:prSet/>
      <dgm:spPr/>
      <dgm:t>
        <a:bodyPr/>
        <a:lstStyle/>
        <a:p>
          <a:r>
            <a:rPr lang="en-US" b="1" dirty="0"/>
            <a:t>Voluntary Work</a:t>
          </a:r>
          <a:endParaRPr lang="en-GB" b="1" dirty="0"/>
        </a:p>
      </dgm:t>
    </dgm:pt>
    <dgm:pt modelId="{839907FB-2B79-4A67-8371-44E78C51CB80}" type="parTrans" cxnId="{5F8903C3-C403-4993-9B30-EE4B64AD6E9B}">
      <dgm:prSet/>
      <dgm:spPr/>
      <dgm:t>
        <a:bodyPr/>
        <a:lstStyle/>
        <a:p>
          <a:endParaRPr lang="en-GB" b="1"/>
        </a:p>
      </dgm:t>
    </dgm:pt>
    <dgm:pt modelId="{8DC8A8B5-7873-4DCB-9257-E3923A4557E8}" type="sibTrans" cxnId="{5F8903C3-C403-4993-9B30-EE4B64AD6E9B}">
      <dgm:prSet/>
      <dgm:spPr/>
      <dgm:t>
        <a:bodyPr/>
        <a:lstStyle/>
        <a:p>
          <a:endParaRPr lang="en-GB" b="1"/>
        </a:p>
      </dgm:t>
    </dgm:pt>
    <dgm:pt modelId="{A3E969B2-55EE-4725-B092-F9C5FA009622}" type="pres">
      <dgm:prSet presAssocID="{8BD6C1FB-E87C-46E5-A039-367819A29DA9}" presName="cycle" presStyleCnt="0">
        <dgm:presLayoutVars>
          <dgm:dir/>
          <dgm:resizeHandles val="exact"/>
        </dgm:presLayoutVars>
      </dgm:prSet>
      <dgm:spPr/>
    </dgm:pt>
    <dgm:pt modelId="{C2182D47-26F1-46C6-8BAA-65743887E03A}" type="pres">
      <dgm:prSet presAssocID="{452C7C91-99E7-4BCB-96AC-3E5B539229D4}" presName="node" presStyleLbl="node1" presStyleIdx="0" presStyleCnt="7">
        <dgm:presLayoutVars>
          <dgm:bulletEnabled val="1"/>
        </dgm:presLayoutVars>
      </dgm:prSet>
      <dgm:spPr/>
    </dgm:pt>
    <dgm:pt modelId="{05585FB1-8AA1-4AE1-ACB5-BB16C3755AEC}" type="pres">
      <dgm:prSet presAssocID="{452C7C91-99E7-4BCB-96AC-3E5B539229D4}" presName="spNode" presStyleCnt="0"/>
      <dgm:spPr/>
    </dgm:pt>
    <dgm:pt modelId="{34712901-7CDB-469A-9559-4DC95E4B6604}" type="pres">
      <dgm:prSet presAssocID="{ABE43CA2-ECBF-468F-AD24-6BDA100EF536}" presName="sibTrans" presStyleLbl="sibTrans1D1" presStyleIdx="0" presStyleCnt="7"/>
      <dgm:spPr/>
    </dgm:pt>
    <dgm:pt modelId="{00CEF265-482D-4417-91D9-461BDB10084E}" type="pres">
      <dgm:prSet presAssocID="{020256BE-812C-423E-A477-E55663ADFF19}" presName="node" presStyleLbl="node1" presStyleIdx="1" presStyleCnt="7">
        <dgm:presLayoutVars>
          <dgm:bulletEnabled val="1"/>
        </dgm:presLayoutVars>
      </dgm:prSet>
      <dgm:spPr/>
    </dgm:pt>
    <dgm:pt modelId="{7E9CA5C4-ACB5-4101-B0D2-E35B0722DA0F}" type="pres">
      <dgm:prSet presAssocID="{020256BE-812C-423E-A477-E55663ADFF19}" presName="spNode" presStyleCnt="0"/>
      <dgm:spPr/>
    </dgm:pt>
    <dgm:pt modelId="{74009D91-F78B-49CA-9549-78C74DCFAF6E}" type="pres">
      <dgm:prSet presAssocID="{D6519954-21CB-4EA5-B7E4-2B7F8887F71C}" presName="sibTrans" presStyleLbl="sibTrans1D1" presStyleIdx="1" presStyleCnt="7"/>
      <dgm:spPr/>
    </dgm:pt>
    <dgm:pt modelId="{0800E5CC-ECA0-4EB0-9516-1C439D18C05B}" type="pres">
      <dgm:prSet presAssocID="{5304AB56-98FB-4704-A122-BC4CC109E6C8}" presName="node" presStyleLbl="node1" presStyleIdx="2" presStyleCnt="7">
        <dgm:presLayoutVars>
          <dgm:bulletEnabled val="1"/>
        </dgm:presLayoutVars>
      </dgm:prSet>
      <dgm:spPr/>
    </dgm:pt>
    <dgm:pt modelId="{693616D3-A201-4055-9FC8-0D5AFA6244B5}" type="pres">
      <dgm:prSet presAssocID="{5304AB56-98FB-4704-A122-BC4CC109E6C8}" presName="spNode" presStyleCnt="0"/>
      <dgm:spPr/>
    </dgm:pt>
    <dgm:pt modelId="{1A842B8A-CC54-470F-ACA8-35409D62F2E4}" type="pres">
      <dgm:prSet presAssocID="{37D5EE55-6579-4196-8061-B195033E5A29}" presName="sibTrans" presStyleLbl="sibTrans1D1" presStyleIdx="2" presStyleCnt="7"/>
      <dgm:spPr/>
    </dgm:pt>
    <dgm:pt modelId="{AD165E21-AF99-47AA-9255-0C1FE05E4F6A}" type="pres">
      <dgm:prSet presAssocID="{6E0926BE-9DB5-490C-B51D-9DF3DECC0B3D}" presName="node" presStyleLbl="node1" presStyleIdx="3" presStyleCnt="7">
        <dgm:presLayoutVars>
          <dgm:bulletEnabled val="1"/>
        </dgm:presLayoutVars>
      </dgm:prSet>
      <dgm:spPr/>
    </dgm:pt>
    <dgm:pt modelId="{9FCD9AEF-5C64-437D-ADCF-BBB1970299BC}" type="pres">
      <dgm:prSet presAssocID="{6E0926BE-9DB5-490C-B51D-9DF3DECC0B3D}" presName="spNode" presStyleCnt="0"/>
      <dgm:spPr/>
    </dgm:pt>
    <dgm:pt modelId="{AAF61D6F-5A7C-4DA0-B742-50B3027E7F46}" type="pres">
      <dgm:prSet presAssocID="{C5036F70-17CF-47B0-91C5-845F8A587DFE}" presName="sibTrans" presStyleLbl="sibTrans1D1" presStyleIdx="3" presStyleCnt="7"/>
      <dgm:spPr/>
    </dgm:pt>
    <dgm:pt modelId="{999AC673-8899-4B85-A1C0-3313293D4D1B}" type="pres">
      <dgm:prSet presAssocID="{1F0C0C10-694E-454A-8034-4341C3EEB844}" presName="node" presStyleLbl="node1" presStyleIdx="4" presStyleCnt="7">
        <dgm:presLayoutVars>
          <dgm:bulletEnabled val="1"/>
        </dgm:presLayoutVars>
      </dgm:prSet>
      <dgm:spPr/>
    </dgm:pt>
    <dgm:pt modelId="{0F6FFEAE-02C1-4A5F-AAB1-4900D4D376DF}" type="pres">
      <dgm:prSet presAssocID="{1F0C0C10-694E-454A-8034-4341C3EEB844}" presName="spNode" presStyleCnt="0"/>
      <dgm:spPr/>
    </dgm:pt>
    <dgm:pt modelId="{5A932E36-A30D-42AB-A5CA-372295A85838}" type="pres">
      <dgm:prSet presAssocID="{E10FA453-5D6F-42AD-AE6E-DCD3661CA490}" presName="sibTrans" presStyleLbl="sibTrans1D1" presStyleIdx="4" presStyleCnt="7"/>
      <dgm:spPr/>
    </dgm:pt>
    <dgm:pt modelId="{A89E1ED0-3832-407D-9B32-FFDD33F91830}" type="pres">
      <dgm:prSet presAssocID="{758A49D7-F231-4DDE-B379-5FC6D7EF89AE}" presName="node" presStyleLbl="node1" presStyleIdx="5" presStyleCnt="7">
        <dgm:presLayoutVars>
          <dgm:bulletEnabled val="1"/>
        </dgm:presLayoutVars>
      </dgm:prSet>
      <dgm:spPr/>
    </dgm:pt>
    <dgm:pt modelId="{626DC9F7-660C-4853-87C0-66903D47260E}" type="pres">
      <dgm:prSet presAssocID="{758A49D7-F231-4DDE-B379-5FC6D7EF89AE}" presName="spNode" presStyleCnt="0"/>
      <dgm:spPr/>
    </dgm:pt>
    <dgm:pt modelId="{A1DB4377-36F7-47E3-9B15-8807E74A0F97}" type="pres">
      <dgm:prSet presAssocID="{E68A7911-AAF3-46F4-8176-300AE8FD9C5E}" presName="sibTrans" presStyleLbl="sibTrans1D1" presStyleIdx="5" presStyleCnt="7"/>
      <dgm:spPr/>
    </dgm:pt>
    <dgm:pt modelId="{A1EBB94D-904D-4DD9-BF9D-35D397250C25}" type="pres">
      <dgm:prSet presAssocID="{B89889C6-A510-4185-9608-EA88C8AAE127}" presName="node" presStyleLbl="node1" presStyleIdx="6" presStyleCnt="7">
        <dgm:presLayoutVars>
          <dgm:bulletEnabled val="1"/>
        </dgm:presLayoutVars>
      </dgm:prSet>
      <dgm:spPr/>
    </dgm:pt>
    <dgm:pt modelId="{148C6AF0-D6CD-4C8E-9AF3-DD5E7564B216}" type="pres">
      <dgm:prSet presAssocID="{B89889C6-A510-4185-9608-EA88C8AAE127}" presName="spNode" presStyleCnt="0"/>
      <dgm:spPr/>
    </dgm:pt>
    <dgm:pt modelId="{C223E346-FFB9-48CE-96CD-65BA9A5F1920}" type="pres">
      <dgm:prSet presAssocID="{8DC8A8B5-7873-4DCB-9257-E3923A4557E8}" presName="sibTrans" presStyleLbl="sibTrans1D1" presStyleIdx="6" presStyleCnt="7"/>
      <dgm:spPr/>
    </dgm:pt>
  </dgm:ptLst>
  <dgm:cxnLst>
    <dgm:cxn modelId="{9F663F02-A188-4B75-A9F1-426FE9DBCA6E}" srcId="{8BD6C1FB-E87C-46E5-A039-367819A29DA9}" destId="{6E0926BE-9DB5-490C-B51D-9DF3DECC0B3D}" srcOrd="3" destOrd="0" parTransId="{4B28C4D6-3E3D-4B83-856D-56884A211BA8}" sibTransId="{C5036F70-17CF-47B0-91C5-845F8A587DFE}"/>
    <dgm:cxn modelId="{32D66210-DEB2-48F0-A5C3-F8BD89AAE26A}" srcId="{8BD6C1FB-E87C-46E5-A039-367819A29DA9}" destId="{5304AB56-98FB-4704-A122-BC4CC109E6C8}" srcOrd="2" destOrd="0" parTransId="{FA5AAFDD-CB9C-4EE4-99CC-00819334EFBA}" sibTransId="{37D5EE55-6579-4196-8061-B195033E5A29}"/>
    <dgm:cxn modelId="{C9989D12-10FE-4EC2-B29C-3FB8A0EFF87C}" srcId="{8BD6C1FB-E87C-46E5-A039-367819A29DA9}" destId="{758A49D7-F231-4DDE-B379-5FC6D7EF89AE}" srcOrd="5" destOrd="0" parTransId="{AC4599CD-F67D-4FE2-BF1C-A92A0C6FBB25}" sibTransId="{E68A7911-AAF3-46F4-8176-300AE8FD9C5E}"/>
    <dgm:cxn modelId="{DD6C5014-2C74-4D10-ADE7-2490F8332A77}" type="presOf" srcId="{37D5EE55-6579-4196-8061-B195033E5A29}" destId="{1A842B8A-CC54-470F-ACA8-35409D62F2E4}" srcOrd="0" destOrd="0" presId="urn:microsoft.com/office/officeart/2005/8/layout/cycle6"/>
    <dgm:cxn modelId="{55508528-1FB1-496B-A3D8-63604284D9D3}" type="presOf" srcId="{B89889C6-A510-4185-9608-EA88C8AAE127}" destId="{A1EBB94D-904D-4DD9-BF9D-35D397250C25}" srcOrd="0" destOrd="0" presId="urn:microsoft.com/office/officeart/2005/8/layout/cycle6"/>
    <dgm:cxn modelId="{2C33F031-133F-48C2-8189-80DB70752BE0}" type="presOf" srcId="{452C7C91-99E7-4BCB-96AC-3E5B539229D4}" destId="{C2182D47-26F1-46C6-8BAA-65743887E03A}" srcOrd="0" destOrd="0" presId="urn:microsoft.com/office/officeart/2005/8/layout/cycle6"/>
    <dgm:cxn modelId="{C6338942-BECB-4240-879C-8A1006437E63}" srcId="{8BD6C1FB-E87C-46E5-A039-367819A29DA9}" destId="{1F0C0C10-694E-454A-8034-4341C3EEB844}" srcOrd="4" destOrd="0" parTransId="{14BAF2BA-5684-445C-BB9B-6C18ECEA7BB4}" sibTransId="{E10FA453-5D6F-42AD-AE6E-DCD3661CA490}"/>
    <dgm:cxn modelId="{0A918A65-E942-415D-8AB2-2826BAE9A778}" srcId="{8BD6C1FB-E87C-46E5-A039-367819A29DA9}" destId="{452C7C91-99E7-4BCB-96AC-3E5B539229D4}" srcOrd="0" destOrd="0" parTransId="{3363A981-424F-4BCF-8B8A-526AB33D890C}" sibTransId="{ABE43CA2-ECBF-468F-AD24-6BDA100EF536}"/>
    <dgm:cxn modelId="{3157BE4A-1D36-43A5-A9BB-09EE447F47E1}" type="presOf" srcId="{8BD6C1FB-E87C-46E5-A039-367819A29DA9}" destId="{A3E969B2-55EE-4725-B092-F9C5FA009622}" srcOrd="0" destOrd="0" presId="urn:microsoft.com/office/officeart/2005/8/layout/cycle6"/>
    <dgm:cxn modelId="{D78AE16B-B80F-46A9-8351-C1A6FE4FD2F3}" type="presOf" srcId="{758A49D7-F231-4DDE-B379-5FC6D7EF89AE}" destId="{A89E1ED0-3832-407D-9B32-FFDD33F91830}" srcOrd="0" destOrd="0" presId="urn:microsoft.com/office/officeart/2005/8/layout/cycle6"/>
    <dgm:cxn modelId="{A1496C90-C7EC-4879-9613-390A2B077C2E}" type="presOf" srcId="{E10FA453-5D6F-42AD-AE6E-DCD3661CA490}" destId="{5A932E36-A30D-42AB-A5CA-372295A85838}" srcOrd="0" destOrd="0" presId="urn:microsoft.com/office/officeart/2005/8/layout/cycle6"/>
    <dgm:cxn modelId="{5002A998-11C9-4CE0-B153-0714EA2EEC5A}" type="presOf" srcId="{020256BE-812C-423E-A477-E55663ADFF19}" destId="{00CEF265-482D-4417-91D9-461BDB10084E}" srcOrd="0" destOrd="0" presId="urn:microsoft.com/office/officeart/2005/8/layout/cycle6"/>
    <dgm:cxn modelId="{D892D89C-21A9-4A1A-B6FE-B96B72069FCE}" type="presOf" srcId="{5304AB56-98FB-4704-A122-BC4CC109E6C8}" destId="{0800E5CC-ECA0-4EB0-9516-1C439D18C05B}" srcOrd="0" destOrd="0" presId="urn:microsoft.com/office/officeart/2005/8/layout/cycle6"/>
    <dgm:cxn modelId="{4D8CCA9D-EBB8-48D8-B5AB-AD828E65507C}" type="presOf" srcId="{ABE43CA2-ECBF-468F-AD24-6BDA100EF536}" destId="{34712901-7CDB-469A-9559-4DC95E4B6604}" srcOrd="0" destOrd="0" presId="urn:microsoft.com/office/officeart/2005/8/layout/cycle6"/>
    <dgm:cxn modelId="{AED3409E-ABF4-484A-9F32-345BFB1E1990}" type="presOf" srcId="{E68A7911-AAF3-46F4-8176-300AE8FD9C5E}" destId="{A1DB4377-36F7-47E3-9B15-8807E74A0F97}" srcOrd="0" destOrd="0" presId="urn:microsoft.com/office/officeart/2005/8/layout/cycle6"/>
    <dgm:cxn modelId="{45385CA1-BF38-4B5D-87E6-591443C2AD94}" type="presOf" srcId="{C5036F70-17CF-47B0-91C5-845F8A587DFE}" destId="{AAF61D6F-5A7C-4DA0-B742-50B3027E7F46}" srcOrd="0" destOrd="0" presId="urn:microsoft.com/office/officeart/2005/8/layout/cycle6"/>
    <dgm:cxn modelId="{3A3E5CA8-6C48-4728-AA7F-2B828BA575FA}" type="presOf" srcId="{8DC8A8B5-7873-4DCB-9257-E3923A4557E8}" destId="{C223E346-FFB9-48CE-96CD-65BA9A5F1920}" srcOrd="0" destOrd="0" presId="urn:microsoft.com/office/officeart/2005/8/layout/cycle6"/>
    <dgm:cxn modelId="{5EB5F1A9-4F2B-46DA-8844-15C9FA43A0CB}" type="presOf" srcId="{D6519954-21CB-4EA5-B7E4-2B7F8887F71C}" destId="{74009D91-F78B-49CA-9549-78C74DCFAF6E}" srcOrd="0" destOrd="0" presId="urn:microsoft.com/office/officeart/2005/8/layout/cycle6"/>
    <dgm:cxn modelId="{5F8903C3-C403-4993-9B30-EE4B64AD6E9B}" srcId="{8BD6C1FB-E87C-46E5-A039-367819A29DA9}" destId="{B89889C6-A510-4185-9608-EA88C8AAE127}" srcOrd="6" destOrd="0" parTransId="{839907FB-2B79-4A67-8371-44E78C51CB80}" sibTransId="{8DC8A8B5-7873-4DCB-9257-E3923A4557E8}"/>
    <dgm:cxn modelId="{C607A5CD-85A0-405B-B419-9D67648D261A}" type="presOf" srcId="{6E0926BE-9DB5-490C-B51D-9DF3DECC0B3D}" destId="{AD165E21-AF99-47AA-9255-0C1FE05E4F6A}" srcOrd="0" destOrd="0" presId="urn:microsoft.com/office/officeart/2005/8/layout/cycle6"/>
    <dgm:cxn modelId="{35E40FE0-6517-43FE-97A5-696A2F6CC904}" srcId="{8BD6C1FB-E87C-46E5-A039-367819A29DA9}" destId="{020256BE-812C-423E-A477-E55663ADFF19}" srcOrd="1" destOrd="0" parTransId="{2AD394D7-93AE-4BCE-95AE-58BEE58A38B0}" sibTransId="{D6519954-21CB-4EA5-B7E4-2B7F8887F71C}"/>
    <dgm:cxn modelId="{D9969CE7-9827-4B45-A841-FF1DA5161CEF}" type="presOf" srcId="{1F0C0C10-694E-454A-8034-4341C3EEB844}" destId="{999AC673-8899-4B85-A1C0-3313293D4D1B}" srcOrd="0" destOrd="0" presId="urn:microsoft.com/office/officeart/2005/8/layout/cycle6"/>
    <dgm:cxn modelId="{473D75A5-B0C2-435E-9ADA-E258331D6D75}" type="presParOf" srcId="{A3E969B2-55EE-4725-B092-F9C5FA009622}" destId="{C2182D47-26F1-46C6-8BAA-65743887E03A}" srcOrd="0" destOrd="0" presId="urn:microsoft.com/office/officeart/2005/8/layout/cycle6"/>
    <dgm:cxn modelId="{EFDFEAF9-95BF-43C3-A9F4-4B3E4A0E47CA}" type="presParOf" srcId="{A3E969B2-55EE-4725-B092-F9C5FA009622}" destId="{05585FB1-8AA1-4AE1-ACB5-BB16C3755AEC}" srcOrd="1" destOrd="0" presId="urn:microsoft.com/office/officeart/2005/8/layout/cycle6"/>
    <dgm:cxn modelId="{E9B2C17B-173A-41B3-9034-F7074D642AE8}" type="presParOf" srcId="{A3E969B2-55EE-4725-B092-F9C5FA009622}" destId="{34712901-7CDB-469A-9559-4DC95E4B6604}" srcOrd="2" destOrd="0" presId="urn:microsoft.com/office/officeart/2005/8/layout/cycle6"/>
    <dgm:cxn modelId="{DAA59B9F-C129-49E2-B82E-A0A8AC01A9E0}" type="presParOf" srcId="{A3E969B2-55EE-4725-B092-F9C5FA009622}" destId="{00CEF265-482D-4417-91D9-461BDB10084E}" srcOrd="3" destOrd="0" presId="urn:microsoft.com/office/officeart/2005/8/layout/cycle6"/>
    <dgm:cxn modelId="{D2F95F02-2A35-455D-906D-B985D3FA63FA}" type="presParOf" srcId="{A3E969B2-55EE-4725-B092-F9C5FA009622}" destId="{7E9CA5C4-ACB5-4101-B0D2-E35B0722DA0F}" srcOrd="4" destOrd="0" presId="urn:microsoft.com/office/officeart/2005/8/layout/cycle6"/>
    <dgm:cxn modelId="{69E61950-2AA5-40D8-BD61-1C8422DE1BC0}" type="presParOf" srcId="{A3E969B2-55EE-4725-B092-F9C5FA009622}" destId="{74009D91-F78B-49CA-9549-78C74DCFAF6E}" srcOrd="5" destOrd="0" presId="urn:microsoft.com/office/officeart/2005/8/layout/cycle6"/>
    <dgm:cxn modelId="{78960AF1-CBB4-4E5A-80CB-003602D6A7CD}" type="presParOf" srcId="{A3E969B2-55EE-4725-B092-F9C5FA009622}" destId="{0800E5CC-ECA0-4EB0-9516-1C439D18C05B}" srcOrd="6" destOrd="0" presId="urn:microsoft.com/office/officeart/2005/8/layout/cycle6"/>
    <dgm:cxn modelId="{9D6879D1-D4E9-4552-9C07-CD97663867F3}" type="presParOf" srcId="{A3E969B2-55EE-4725-B092-F9C5FA009622}" destId="{693616D3-A201-4055-9FC8-0D5AFA6244B5}" srcOrd="7" destOrd="0" presId="urn:microsoft.com/office/officeart/2005/8/layout/cycle6"/>
    <dgm:cxn modelId="{CBD55A70-CB6A-40DD-A038-E7DDB6E32B13}" type="presParOf" srcId="{A3E969B2-55EE-4725-B092-F9C5FA009622}" destId="{1A842B8A-CC54-470F-ACA8-35409D62F2E4}" srcOrd="8" destOrd="0" presId="urn:microsoft.com/office/officeart/2005/8/layout/cycle6"/>
    <dgm:cxn modelId="{9ECFADF5-14B7-40D8-81D9-419C09C1F74B}" type="presParOf" srcId="{A3E969B2-55EE-4725-B092-F9C5FA009622}" destId="{AD165E21-AF99-47AA-9255-0C1FE05E4F6A}" srcOrd="9" destOrd="0" presId="urn:microsoft.com/office/officeart/2005/8/layout/cycle6"/>
    <dgm:cxn modelId="{7F1A536D-3C0B-4764-874B-51D5D6BCA7C1}" type="presParOf" srcId="{A3E969B2-55EE-4725-B092-F9C5FA009622}" destId="{9FCD9AEF-5C64-437D-ADCF-BBB1970299BC}" srcOrd="10" destOrd="0" presId="urn:microsoft.com/office/officeart/2005/8/layout/cycle6"/>
    <dgm:cxn modelId="{4E19C348-E2AB-4087-99C8-9C2A6210D946}" type="presParOf" srcId="{A3E969B2-55EE-4725-B092-F9C5FA009622}" destId="{AAF61D6F-5A7C-4DA0-B742-50B3027E7F46}" srcOrd="11" destOrd="0" presId="urn:microsoft.com/office/officeart/2005/8/layout/cycle6"/>
    <dgm:cxn modelId="{C7E1761A-CBAD-4F02-BE86-4584DB1CE5E4}" type="presParOf" srcId="{A3E969B2-55EE-4725-B092-F9C5FA009622}" destId="{999AC673-8899-4B85-A1C0-3313293D4D1B}" srcOrd="12" destOrd="0" presId="urn:microsoft.com/office/officeart/2005/8/layout/cycle6"/>
    <dgm:cxn modelId="{E7E2601A-8F28-463C-BD23-2F724664D277}" type="presParOf" srcId="{A3E969B2-55EE-4725-B092-F9C5FA009622}" destId="{0F6FFEAE-02C1-4A5F-AAB1-4900D4D376DF}" srcOrd="13" destOrd="0" presId="urn:microsoft.com/office/officeart/2005/8/layout/cycle6"/>
    <dgm:cxn modelId="{2C1A037B-FF51-4F1B-A5D6-7085231C6A0B}" type="presParOf" srcId="{A3E969B2-55EE-4725-B092-F9C5FA009622}" destId="{5A932E36-A30D-42AB-A5CA-372295A85838}" srcOrd="14" destOrd="0" presId="urn:microsoft.com/office/officeart/2005/8/layout/cycle6"/>
    <dgm:cxn modelId="{F6F7111D-E7CB-46C7-B53A-B1A94E414782}" type="presParOf" srcId="{A3E969B2-55EE-4725-B092-F9C5FA009622}" destId="{A89E1ED0-3832-407D-9B32-FFDD33F91830}" srcOrd="15" destOrd="0" presId="urn:microsoft.com/office/officeart/2005/8/layout/cycle6"/>
    <dgm:cxn modelId="{F5FB1DCA-4342-462D-9B60-41A0645B3FEB}" type="presParOf" srcId="{A3E969B2-55EE-4725-B092-F9C5FA009622}" destId="{626DC9F7-660C-4853-87C0-66903D47260E}" srcOrd="16" destOrd="0" presId="urn:microsoft.com/office/officeart/2005/8/layout/cycle6"/>
    <dgm:cxn modelId="{39A423FE-96FB-49AB-942E-34DA905E8B19}" type="presParOf" srcId="{A3E969B2-55EE-4725-B092-F9C5FA009622}" destId="{A1DB4377-36F7-47E3-9B15-8807E74A0F97}" srcOrd="17" destOrd="0" presId="urn:microsoft.com/office/officeart/2005/8/layout/cycle6"/>
    <dgm:cxn modelId="{71D04CF3-5736-43A9-A0DB-565C6EAD309F}" type="presParOf" srcId="{A3E969B2-55EE-4725-B092-F9C5FA009622}" destId="{A1EBB94D-904D-4DD9-BF9D-35D397250C25}" srcOrd="18" destOrd="0" presId="urn:microsoft.com/office/officeart/2005/8/layout/cycle6"/>
    <dgm:cxn modelId="{4EA6BCBF-1492-4A44-A29A-D7BBD0C7B0D9}" type="presParOf" srcId="{A3E969B2-55EE-4725-B092-F9C5FA009622}" destId="{148C6AF0-D6CD-4C8E-9AF3-DD5E7564B216}" srcOrd="19" destOrd="0" presId="urn:microsoft.com/office/officeart/2005/8/layout/cycle6"/>
    <dgm:cxn modelId="{4E764A56-6268-413C-9DE7-21CC94747AAD}" type="presParOf" srcId="{A3E969B2-55EE-4725-B092-F9C5FA009622}" destId="{C223E346-FFB9-48CE-96CD-65BA9A5F1920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82D47-26F1-46C6-8BAA-65743887E03A}">
      <dsp:nvSpPr>
        <dsp:cNvPr id="0" name=""/>
        <dsp:cNvSpPr/>
      </dsp:nvSpPr>
      <dsp:spPr>
        <a:xfrm>
          <a:off x="1449010" y="1115"/>
          <a:ext cx="767913" cy="499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Workplace Visits</a:t>
          </a:r>
          <a:endParaRPr lang="en-GB" sz="700" b="1" kern="1200" dirty="0"/>
        </a:p>
      </dsp:txBody>
      <dsp:txXfrm>
        <a:off x="1473376" y="25481"/>
        <a:ext cx="719181" cy="450411"/>
      </dsp:txXfrm>
    </dsp:sp>
    <dsp:sp modelId="{34712901-7CDB-469A-9559-4DC95E4B6604}">
      <dsp:nvSpPr>
        <dsp:cNvPr id="0" name=""/>
        <dsp:cNvSpPr/>
      </dsp:nvSpPr>
      <dsp:spPr>
        <a:xfrm>
          <a:off x="407984" y="250687"/>
          <a:ext cx="2849965" cy="2849965"/>
        </a:xfrm>
        <a:custGeom>
          <a:avLst/>
          <a:gdLst/>
          <a:ahLst/>
          <a:cxnLst/>
          <a:rect l="0" t="0" r="0" b="0"/>
          <a:pathLst>
            <a:path>
              <a:moveTo>
                <a:pt x="1814025" y="54135"/>
              </a:moveTo>
              <a:arcTo wR="1424982" hR="1424982" stAng="17150627" swAng="12566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EF265-482D-4417-91D9-461BDB10084E}">
      <dsp:nvSpPr>
        <dsp:cNvPr id="0" name=""/>
        <dsp:cNvSpPr/>
      </dsp:nvSpPr>
      <dsp:spPr>
        <a:xfrm>
          <a:off x="2563107" y="537636"/>
          <a:ext cx="767913" cy="499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Work Shadowing</a:t>
          </a:r>
          <a:endParaRPr lang="en-GB" sz="700" b="1" kern="1200" dirty="0"/>
        </a:p>
      </dsp:txBody>
      <dsp:txXfrm>
        <a:off x="2587473" y="562002"/>
        <a:ext cx="719181" cy="450411"/>
      </dsp:txXfrm>
    </dsp:sp>
    <dsp:sp modelId="{74009D91-F78B-49CA-9549-78C74DCFAF6E}">
      <dsp:nvSpPr>
        <dsp:cNvPr id="0" name=""/>
        <dsp:cNvSpPr/>
      </dsp:nvSpPr>
      <dsp:spPr>
        <a:xfrm>
          <a:off x="407984" y="250687"/>
          <a:ext cx="2849965" cy="2849965"/>
        </a:xfrm>
        <a:custGeom>
          <a:avLst/>
          <a:gdLst/>
          <a:ahLst/>
          <a:cxnLst/>
          <a:rect l="0" t="0" r="0" b="0"/>
          <a:pathLst>
            <a:path>
              <a:moveTo>
                <a:pt x="2701936" y="792554"/>
              </a:moveTo>
              <a:arcTo wR="1424982" hR="1424982" stAng="20019149" swAng="172637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0E5CC-ECA0-4EB0-9516-1C439D18C05B}">
      <dsp:nvSpPr>
        <dsp:cNvPr id="0" name=""/>
        <dsp:cNvSpPr/>
      </dsp:nvSpPr>
      <dsp:spPr>
        <a:xfrm>
          <a:off x="2838266" y="1743187"/>
          <a:ext cx="767913" cy="499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Work Experience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Block or Extended</a:t>
          </a:r>
          <a:endParaRPr lang="en-GB" sz="700" b="1" kern="1200" dirty="0"/>
        </a:p>
      </dsp:txBody>
      <dsp:txXfrm>
        <a:off x="2862632" y="1767553"/>
        <a:ext cx="719181" cy="450411"/>
      </dsp:txXfrm>
    </dsp:sp>
    <dsp:sp modelId="{1A842B8A-CC54-470F-ACA8-35409D62F2E4}">
      <dsp:nvSpPr>
        <dsp:cNvPr id="0" name=""/>
        <dsp:cNvSpPr/>
      </dsp:nvSpPr>
      <dsp:spPr>
        <a:xfrm>
          <a:off x="407984" y="250687"/>
          <a:ext cx="2849965" cy="2849965"/>
        </a:xfrm>
        <a:custGeom>
          <a:avLst/>
          <a:gdLst/>
          <a:ahLst/>
          <a:cxnLst/>
          <a:rect l="0" t="0" r="0" b="0"/>
          <a:pathLst>
            <a:path>
              <a:moveTo>
                <a:pt x="2730170" y="1996875"/>
              </a:moveTo>
              <a:arcTo wR="1424982" hR="1424982" stAng="1419693" swAng="13588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65E21-AF99-47AA-9255-0C1FE05E4F6A}">
      <dsp:nvSpPr>
        <dsp:cNvPr id="0" name=""/>
        <dsp:cNvSpPr/>
      </dsp:nvSpPr>
      <dsp:spPr>
        <a:xfrm>
          <a:off x="2067287" y="2709963"/>
          <a:ext cx="767913" cy="499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Virtual Work Experience</a:t>
          </a:r>
          <a:endParaRPr lang="en-GB" sz="700" b="1" kern="1200" dirty="0"/>
        </a:p>
      </dsp:txBody>
      <dsp:txXfrm>
        <a:off x="2091653" y="2734329"/>
        <a:ext cx="719181" cy="450411"/>
      </dsp:txXfrm>
    </dsp:sp>
    <dsp:sp modelId="{AAF61D6F-5A7C-4DA0-B742-50B3027E7F46}">
      <dsp:nvSpPr>
        <dsp:cNvPr id="0" name=""/>
        <dsp:cNvSpPr/>
      </dsp:nvSpPr>
      <dsp:spPr>
        <a:xfrm>
          <a:off x="407984" y="250687"/>
          <a:ext cx="2849965" cy="2849965"/>
        </a:xfrm>
        <a:custGeom>
          <a:avLst/>
          <a:gdLst/>
          <a:ahLst/>
          <a:cxnLst/>
          <a:rect l="0" t="0" r="0" b="0"/>
          <a:pathLst>
            <a:path>
              <a:moveTo>
                <a:pt x="1654679" y="2831330"/>
              </a:moveTo>
              <a:arcTo wR="1424982" hR="1424982" stAng="4843433" swAng="111313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AC673-8899-4B85-A1C0-3313293D4D1B}">
      <dsp:nvSpPr>
        <dsp:cNvPr id="0" name=""/>
        <dsp:cNvSpPr/>
      </dsp:nvSpPr>
      <dsp:spPr>
        <a:xfrm>
          <a:off x="830734" y="2709963"/>
          <a:ext cx="767913" cy="499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Internal Work Experience</a:t>
          </a:r>
          <a:endParaRPr lang="en-GB" sz="700" b="1" kern="1200" dirty="0"/>
        </a:p>
      </dsp:txBody>
      <dsp:txXfrm>
        <a:off x="855100" y="2734329"/>
        <a:ext cx="719181" cy="450411"/>
      </dsp:txXfrm>
    </dsp:sp>
    <dsp:sp modelId="{5A932E36-A30D-42AB-A5CA-372295A85838}">
      <dsp:nvSpPr>
        <dsp:cNvPr id="0" name=""/>
        <dsp:cNvSpPr/>
      </dsp:nvSpPr>
      <dsp:spPr>
        <a:xfrm>
          <a:off x="407984" y="250687"/>
          <a:ext cx="2849965" cy="2849965"/>
        </a:xfrm>
        <a:custGeom>
          <a:avLst/>
          <a:gdLst/>
          <a:ahLst/>
          <a:cxnLst/>
          <a:rect l="0" t="0" r="0" b="0"/>
          <a:pathLst>
            <a:path>
              <a:moveTo>
                <a:pt x="440637" y="2455341"/>
              </a:moveTo>
              <a:arcTo wR="1424982" hR="1424982" stAng="8021500" swAng="13588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E1ED0-3832-407D-9B32-FFDD33F91830}">
      <dsp:nvSpPr>
        <dsp:cNvPr id="0" name=""/>
        <dsp:cNvSpPr/>
      </dsp:nvSpPr>
      <dsp:spPr>
        <a:xfrm>
          <a:off x="59755" y="1743187"/>
          <a:ext cx="767913" cy="499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Supported Internships</a:t>
          </a:r>
          <a:endParaRPr lang="en-GB" sz="700" b="1" kern="1200" dirty="0"/>
        </a:p>
      </dsp:txBody>
      <dsp:txXfrm>
        <a:off x="84121" y="1767553"/>
        <a:ext cx="719181" cy="450411"/>
      </dsp:txXfrm>
    </dsp:sp>
    <dsp:sp modelId="{A1DB4377-36F7-47E3-9B15-8807E74A0F97}">
      <dsp:nvSpPr>
        <dsp:cNvPr id="0" name=""/>
        <dsp:cNvSpPr/>
      </dsp:nvSpPr>
      <dsp:spPr>
        <a:xfrm>
          <a:off x="407984" y="250687"/>
          <a:ext cx="2849965" cy="2849965"/>
        </a:xfrm>
        <a:custGeom>
          <a:avLst/>
          <a:gdLst/>
          <a:ahLst/>
          <a:cxnLst/>
          <a:rect l="0" t="0" r="0" b="0"/>
          <a:pathLst>
            <a:path>
              <a:moveTo>
                <a:pt x="1276" y="1485285"/>
              </a:moveTo>
              <a:arcTo wR="1424982" hR="1424982" stAng="10654476" swAng="172637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BB94D-904D-4DD9-BF9D-35D397250C25}">
      <dsp:nvSpPr>
        <dsp:cNvPr id="0" name=""/>
        <dsp:cNvSpPr/>
      </dsp:nvSpPr>
      <dsp:spPr>
        <a:xfrm>
          <a:off x="334914" y="537636"/>
          <a:ext cx="767913" cy="4991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Voluntary Work</a:t>
          </a:r>
          <a:endParaRPr lang="en-GB" sz="700" b="1" kern="1200" dirty="0"/>
        </a:p>
      </dsp:txBody>
      <dsp:txXfrm>
        <a:off x="359280" y="562002"/>
        <a:ext cx="719181" cy="450411"/>
      </dsp:txXfrm>
    </dsp:sp>
    <dsp:sp modelId="{C223E346-FFB9-48CE-96CD-65BA9A5F1920}">
      <dsp:nvSpPr>
        <dsp:cNvPr id="0" name=""/>
        <dsp:cNvSpPr/>
      </dsp:nvSpPr>
      <dsp:spPr>
        <a:xfrm>
          <a:off x="407984" y="250687"/>
          <a:ext cx="2849965" cy="2849965"/>
        </a:xfrm>
        <a:custGeom>
          <a:avLst/>
          <a:gdLst/>
          <a:ahLst/>
          <a:cxnLst/>
          <a:rect l="0" t="0" r="0" b="0"/>
          <a:pathLst>
            <a:path>
              <a:moveTo>
                <a:pt x="571622" y="283776"/>
              </a:moveTo>
              <a:arcTo wR="1424982" hR="1424982" stAng="13992716" swAng="12566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2F2A2-5E8B-4AA3-8DED-E0352D028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637ADC-2106-4D74-BBC0-D8526CD75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9CDCF-CC31-4C7E-A4F3-6EB29068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65767-BF67-4914-B6B5-065DF3D0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3C9DB-704D-486C-870C-7466E823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12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9672-F0E8-418D-96C3-1207A048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964012-1229-4FC4-8AD7-56C368573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48DD7-891C-4B67-87FB-8C696B4F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81CA6-817B-4E18-B1CD-CFF4F0F6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E15E-4C9A-4ACB-93DC-F0232CC4D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6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7D3175-7906-4626-B813-5B8020B3B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93912-12DD-4064-B1E3-514CF9FA4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E64FC-F8AC-4FCC-A986-B64E81F5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42A40-4F2E-4E3C-8377-AC8E6A95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DC8F2-F9D7-4B81-928F-33193CB5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95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A133-766D-4603-81BD-AF718A2B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94D23-78A7-44D0-A920-91AC44B54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FC23D-7762-4088-B267-355F0BC3C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FF083-3D24-4EC3-BA1A-0AEFC3D3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500E7-89F8-4E4D-A627-207A5D18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172DF-9F36-4392-9401-FD9ABB29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E2B33-DFA1-429C-B374-4020D4F0E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81188-519F-4924-ABA8-F5B00D795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D2FB7-AA96-436F-AEDB-7883A8A4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49669-2589-4682-91F3-198E9B27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0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D48C6-8037-4407-AE6A-7B0F8024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C930-5F3F-49D9-802E-92F50C97D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8F12D-D729-446B-A6B3-C8D3FB829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F8F11-03BE-4357-BD6B-FE66B4D64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D4F7C-BA27-4621-B604-28336B726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F66A3-08A2-4F47-B65D-DFE39E3E2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0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FFB1F-E702-484F-9F0F-417D1DE9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EE8F7-A68A-4425-8D23-530D39D3C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AB63A-E38B-49C7-B09C-E27AE948F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F78BAE-E965-49DA-8631-B4F51332E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C4275E-84CB-4FED-B24C-C1525DC85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C814CB-4B96-44B4-B1F4-8CDA96B9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2757E1-0F42-4E85-8DC4-2926D915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DDEDA-1C07-42FC-8B81-90841F1D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3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6D79B-F43D-47FE-9ED2-E1AF70250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53EB7-12AE-4D37-8875-55F25A07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FD44A3-BB68-4164-AA42-E293CC0D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C0C5C7-A4EA-493A-99D8-CD29B209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9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00E83-9851-4131-8942-D792D0EF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40CEDC-4CB6-4A93-A446-D7C76A32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FC7B-6F96-4F94-9D51-CB45A55C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88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389F9-EE36-4D75-BB35-20BE1B58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D951A-004B-492D-8134-5AD4A8924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56CAE-0F13-4AB2-BD51-608237444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52885-76A2-4923-AAD8-E4FA5350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2CF9B-A3B9-4DD9-9E27-87403F1C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82F98-2703-45E4-91E9-693B8BB5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43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3A7F-42E4-4CB6-8170-4BDEAE49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1F1E29-F4D8-4D3F-97FE-130AA0E6B7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EF5BC-53E6-4C98-8B44-22071E914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88466-1236-4F82-86FC-8860BDB6C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74535-9064-4373-B029-52C80CB1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723B5-F760-4BF5-9FF1-92DD963D8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51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346427-5F1B-4A6B-93F5-D964A580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76393-4DEC-4EB2-AF70-EEA08FD65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3A89F-A5D0-4E22-8391-FB3D16C19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ED0E-B686-4964-8922-DA185508FAA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0484C-6253-4D99-A3D6-017BAC5CC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6D3E9-3E60-4861-BF03-F9B8BE376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89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hyperlink" Target="http://www.hse.gov.uk/pUbns/indg364.pdf" TargetMode="External"/><Relationship Id="rId18" Type="http://schemas.openxmlformats.org/officeDocument/2006/relationships/hyperlink" Target="https://www.preparingforadulthood.org.uk/downloads/supported-internships/access-to-work-fund.htm" TargetMode="External"/><Relationship Id="rId3" Type="http://schemas.openxmlformats.org/officeDocument/2006/relationships/image" Target="../media/image2.svg"/><Relationship Id="rId7" Type="http://schemas.openxmlformats.org/officeDocument/2006/relationships/diagramQuickStyle" Target="../diagrams/quickStyle1.xml"/><Relationship Id="rId12" Type="http://schemas.openxmlformats.org/officeDocument/2006/relationships/hyperlink" Target="https://www.hse.gov.uk/youngpeople/workexperience/index.htm" TargetMode="External"/><Relationship Id="rId17" Type="http://schemas.openxmlformats.org/officeDocument/2006/relationships/hyperlink" Target="https://www.mencap.org.uk/advice-and-support/employment-services/resources-employers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://www.hse.gov.uk/youngpeople/workexperience/cutting-bureaucracy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hyperlink" Target="https://resources.careersandenterprise.co.uk/resources/experiences-workplaces-practical-ideas-achieving-gatsby-benchmark-6" TargetMode="External"/><Relationship Id="rId5" Type="http://schemas.openxmlformats.org/officeDocument/2006/relationships/diagramData" Target="../diagrams/data1.xml"/><Relationship Id="rId15" Type="http://schemas.openxmlformats.org/officeDocument/2006/relationships/hyperlink" Target="https://www.abi.org.uk/globalassets/sitecore/files/documents/publications/public/migrated/liability/abi-guide-to-insurance-and-work-experience.pdf" TargetMode="External"/><Relationship Id="rId10" Type="http://schemas.openxmlformats.org/officeDocument/2006/relationships/hyperlink" Target="https://resources.careersandenterprise.co.uk/browse-category/gatsby-benchmarks/gatsby-benchmark-6" TargetMode="External"/><Relationship Id="rId4" Type="http://schemas.openxmlformats.org/officeDocument/2006/relationships/image" Target="../media/image3.png"/><Relationship Id="rId9" Type="http://schemas.microsoft.com/office/2007/relationships/diagramDrawing" Target="../diagrams/drawing1.xml"/><Relationship Id="rId14" Type="http://schemas.openxmlformats.org/officeDocument/2006/relationships/hyperlink" Target="http://www.hse.gov.uk/youngpeople/law/index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stem.co.uk/nuffield_research_placements/" TargetMode="External"/><Relationship Id="rId13" Type="http://schemas.openxmlformats.org/officeDocument/2006/relationships/hyperlink" Target="https://www.speakersforschools.org/experience-2/vwex/" TargetMode="External"/><Relationship Id="rId18" Type="http://schemas.openxmlformats.org/officeDocument/2006/relationships/hyperlink" Target="https://resources.careersandenterprise.co.uk/resources/virtual-opportunities?fbclid=IwAR0SBwEB-R5QIpABpDhZIqOLyk21DkiW-jZM2hE8cT-inY1YN_-VKGnCJ7c" TargetMode="External"/><Relationship Id="rId26" Type="http://schemas.openxmlformats.org/officeDocument/2006/relationships/hyperlink" Target="https://www.careersandenterprise.co.uk/schools-colleges/compass-plus" TargetMode="External"/><Relationship Id="rId3" Type="http://schemas.openxmlformats.org/officeDocument/2006/relationships/image" Target="../media/image2.svg"/><Relationship Id="rId21" Type="http://schemas.openxmlformats.org/officeDocument/2006/relationships/hyperlink" Target="http://www.volunteeringsefton.org.uk/" TargetMode="External"/><Relationship Id="rId7" Type="http://schemas.openxmlformats.org/officeDocument/2006/relationships/hyperlink" Target="https://www.stem.org.uk/stem-ambassadors" TargetMode="External"/><Relationship Id="rId12" Type="http://schemas.openxmlformats.org/officeDocument/2006/relationships/hyperlink" Target="https://www.allaboutstem.co.uk/" TargetMode="External"/><Relationship Id="rId17" Type="http://schemas.openxmlformats.org/officeDocument/2006/relationships/hyperlink" Target="https://uptree.co/schools/" TargetMode="External"/><Relationship Id="rId25" Type="http://schemas.openxmlformats.org/officeDocument/2006/relationships/hyperlink" Target="https://growthplatform.org/wp-content/uploads/2022/01/BM5-Guide.pptx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theforage.com/" TargetMode="External"/><Relationship Id="rId20" Type="http://schemas.openxmlformats.org/officeDocument/2006/relationships/hyperlink" Target="http://www.oneknowsle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piringthefuture.org/" TargetMode="External"/><Relationship Id="rId11" Type="http://schemas.openxmlformats.org/officeDocument/2006/relationships/hyperlink" Target="https://opendoors.construction/" TargetMode="External"/><Relationship Id="rId24" Type="http://schemas.openxmlformats.org/officeDocument/2006/relationships/hyperlink" Target="http://www.lcvs.org.uk/" TargetMode="External"/><Relationship Id="rId5" Type="http://schemas.openxmlformats.org/officeDocument/2006/relationships/hyperlink" Target="https://www.industrialcadets.org.uk/" TargetMode="External"/><Relationship Id="rId15" Type="http://schemas.openxmlformats.org/officeDocument/2006/relationships/hyperlink" Target="https://barclayslifeskills.com/i-want-virtual-work-experience/school/virtual-work-experience/" TargetMode="External"/><Relationship Id="rId23" Type="http://schemas.openxmlformats.org/officeDocument/2006/relationships/hyperlink" Target="http://www.communityactionwirral.org.uk/volunteering-in-wirral" TargetMode="External"/><Relationship Id="rId28" Type="http://schemas.openxmlformats.org/officeDocument/2006/relationships/hyperlink" Target="https://resources.careersandenterprise.co.uk/or-browse-resources/gatsby-benchmarks/gatsby-benchmark-5" TargetMode="External"/><Relationship Id="rId10" Type="http://schemas.openxmlformats.org/officeDocument/2006/relationships/hyperlink" Target="https://placed-academy.com/" TargetMode="External"/><Relationship Id="rId19" Type="http://schemas.openxmlformats.org/officeDocument/2006/relationships/hyperlink" Target="https://doit.life/ours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ey.com/en_uk/careers/students" TargetMode="External"/><Relationship Id="rId14" Type="http://schemas.openxmlformats.org/officeDocument/2006/relationships/hyperlink" Target="https://partners.springpod.com/schools/free-programmes" TargetMode="External"/><Relationship Id="rId22" Type="http://schemas.openxmlformats.org/officeDocument/2006/relationships/hyperlink" Target="http://www.haltonsthelensvca.org.uk/" TargetMode="External"/><Relationship Id="rId27" Type="http://schemas.openxmlformats.org/officeDocument/2006/relationships/hyperlink" Target="https://www.youth-social-action.careersandenterpris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3925582-6601-4E0C-BD53-F222AF9827CA}"/>
              </a:ext>
            </a:extLst>
          </p:cNvPr>
          <p:cNvSpPr txBox="1"/>
          <p:nvPr/>
        </p:nvSpPr>
        <p:spPr>
          <a:xfrm>
            <a:off x="1500187" y="24497"/>
            <a:ext cx="87201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GB" altLang="en-US" sz="1800" b="1" dirty="0">
                <a:solidFill>
                  <a:srgbClr val="00A8A8"/>
                </a:solidFill>
              </a:rPr>
              <a:t>Liverpool City Region Careers Hub</a:t>
            </a:r>
            <a:br>
              <a:rPr lang="en-GB" altLang="en-US" sz="1800" b="1" dirty="0">
                <a:solidFill>
                  <a:srgbClr val="00A8A8"/>
                </a:solidFill>
              </a:rPr>
            </a:br>
            <a:r>
              <a:rPr lang="en-GB" altLang="en-US" sz="1800" b="1" dirty="0">
                <a:solidFill>
                  <a:srgbClr val="00A8A8"/>
                </a:solidFill>
              </a:rPr>
              <a:t>Benchmark 6 Guide – Experiences of Workplaces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D07F715-5B0D-46FD-9A68-0312D56950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70" y="131444"/>
            <a:ext cx="483105" cy="6636069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DE804A32-FCD1-4B3F-B892-0B00F7DB515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52" b="6826"/>
          <a:stretch/>
        </p:blipFill>
        <p:spPr>
          <a:xfrm>
            <a:off x="10852850" y="144240"/>
            <a:ext cx="1339150" cy="11132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E2B5C-0486-4EC1-BCB0-0C6DB659F89A}"/>
              </a:ext>
            </a:extLst>
          </p:cNvPr>
          <p:cNvSpPr txBox="1"/>
          <p:nvPr/>
        </p:nvSpPr>
        <p:spPr>
          <a:xfrm>
            <a:off x="806799" y="700852"/>
            <a:ext cx="99202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rgbClr val="000000"/>
                </a:solidFill>
                <a:effectLst/>
              </a:rPr>
              <a:t>By the age of 16, every pupil should have had at least one experience of a workplace, additional to any part-time jobs they may have.</a:t>
            </a:r>
          </a:p>
          <a:p>
            <a:pPr algn="ctr"/>
            <a:r>
              <a:rPr lang="en-US" sz="1200" b="0" i="1" dirty="0">
                <a:solidFill>
                  <a:srgbClr val="000000"/>
                </a:solidFill>
                <a:effectLst/>
              </a:rPr>
              <a:t>By the age of 18, or before the end of their study </a:t>
            </a:r>
            <a:r>
              <a:rPr lang="en-US" sz="1200" b="0" i="1" dirty="0" err="1">
                <a:solidFill>
                  <a:srgbClr val="000000"/>
                </a:solidFill>
                <a:effectLst/>
              </a:rPr>
              <a:t>programme</a:t>
            </a:r>
            <a:r>
              <a:rPr lang="en-US" sz="1200" b="0" i="1" dirty="0">
                <a:solidFill>
                  <a:srgbClr val="000000"/>
                </a:solidFill>
                <a:effectLst/>
              </a:rPr>
              <a:t>, every student should have had at least one further experience of a workplace, additional to any part-time jobs they may have. This extends to 19 for SEND schools.</a:t>
            </a:r>
          </a:p>
          <a:p>
            <a:pPr algn="ctr"/>
            <a:r>
              <a:rPr lang="en-US" sz="1200" i="1" dirty="0">
                <a:solidFill>
                  <a:srgbClr val="000000"/>
                </a:solidFill>
              </a:rPr>
              <a:t>SEND Schools – The terminology changes to ‘For whom it is deemed appropriate’, and community-based settings may count towards encounters.</a:t>
            </a:r>
          </a:p>
          <a:p>
            <a:pPr algn="ctr"/>
            <a:endParaRPr lang="en-US" sz="1200" b="0" i="1" dirty="0">
              <a:solidFill>
                <a:srgbClr val="000000"/>
              </a:solidFill>
              <a:effectLst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8DA85B-D4E9-4DDD-92BD-81BE1C8E3AD4}"/>
              </a:ext>
            </a:extLst>
          </p:cNvPr>
          <p:cNvSpPr txBox="1"/>
          <p:nvPr/>
        </p:nvSpPr>
        <p:spPr>
          <a:xfrm>
            <a:off x="4335759" y="1637117"/>
            <a:ext cx="45148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u="sng" dirty="0">
                <a:solidFill>
                  <a:srgbClr val="00A8A8"/>
                </a:solidFill>
              </a:rPr>
              <a:t>The most common activities to fulfil BM6 are:</a:t>
            </a:r>
            <a:endParaRPr lang="en-US" sz="1400" b="1" u="sng" dirty="0"/>
          </a:p>
          <a:p>
            <a:endParaRPr lang="en-GB" sz="14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8DC44D-2127-4191-8B20-EF3C9C6AC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9841212"/>
              </p:ext>
            </p:extLst>
          </p:nvPr>
        </p:nvGraphicFramePr>
        <p:xfrm>
          <a:off x="4395488" y="2357140"/>
          <a:ext cx="3665935" cy="3210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23D8AEF-A52D-40C4-A627-1143FB506A9A}"/>
              </a:ext>
            </a:extLst>
          </p:cNvPr>
          <p:cNvSpPr txBox="1"/>
          <p:nvPr/>
        </p:nvSpPr>
        <p:spPr>
          <a:xfrm>
            <a:off x="8158164" y="1638657"/>
            <a:ext cx="3976240" cy="3231654"/>
          </a:xfrm>
          <a:prstGeom prst="rect">
            <a:avLst/>
          </a:prstGeom>
          <a:ln cap="sq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00A8A8"/>
                </a:solidFill>
              </a:rPr>
              <a:t>Guides &amp; Reports</a:t>
            </a:r>
          </a:p>
          <a:p>
            <a:endParaRPr lang="en-GB" sz="1400" b="1" u="sng" dirty="0">
              <a:solidFill>
                <a:srgbClr val="00A8A8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100" dirty="0">
                <a:solidFill>
                  <a:schemeClr val="accent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Gatsby Benchmark 6 | CEC Resource Directory (careersandenterprise.co.uk)</a:t>
            </a:r>
            <a:endParaRPr lang="en-US" sz="1100" u="sng" dirty="0">
              <a:solidFill>
                <a:schemeClr val="accent1"/>
              </a:solidFill>
            </a:endParaRPr>
          </a:p>
          <a:p>
            <a:endParaRPr lang="en-US" sz="1100" u="sng" dirty="0">
              <a:solidFill>
                <a:schemeClr val="accent1"/>
              </a:solidFill>
            </a:endParaRPr>
          </a:p>
          <a:p>
            <a:r>
              <a:rPr lang="en-US" sz="1100" dirty="0">
                <a:solidFill>
                  <a:schemeClr val="accent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CEC | Experiences of workplaces - Practical ideas for achieving Gatsby Benchmark 6 </a:t>
            </a:r>
            <a:endParaRPr lang="en-US" sz="1100" dirty="0">
              <a:solidFill>
                <a:schemeClr val="accent1"/>
              </a:solidFill>
            </a:endParaRPr>
          </a:p>
          <a:p>
            <a:endParaRPr lang="en-US" sz="1100" dirty="0">
              <a:solidFill>
                <a:schemeClr val="accent1"/>
              </a:solidFill>
            </a:endParaRPr>
          </a:p>
          <a:p>
            <a:r>
              <a:rPr lang="en-GB" sz="1100" dirty="0"/>
              <a:t>For work experience consider</a:t>
            </a:r>
            <a:r>
              <a:rPr lang="en-US" sz="1100" dirty="0"/>
              <a:t> the most efficient approach to health and safety checks which may include brokerage services, externally commissioned staff, or training internal staff. </a:t>
            </a:r>
          </a:p>
          <a:p>
            <a:endParaRPr lang="en-US" sz="1100" u="sng" dirty="0">
              <a:solidFill>
                <a:schemeClr val="accent1"/>
              </a:solidFill>
            </a:endParaRPr>
          </a:p>
          <a:p>
            <a:pPr fontAlgn="base"/>
            <a:r>
              <a:rPr lang="en-US" sz="1100" dirty="0">
                <a:solidFill>
                  <a:schemeClr val="accent1"/>
                </a:solidFill>
                <a:hlinkClick r:id="rId12"/>
              </a:rPr>
              <a:t>The Health &amp; Safety Executive </a:t>
            </a:r>
            <a:endParaRPr lang="en-US" sz="1100" dirty="0">
              <a:solidFill>
                <a:schemeClr val="accent1"/>
              </a:solidFill>
            </a:endParaRPr>
          </a:p>
          <a:p>
            <a:pPr algn="l" fontAlgn="base"/>
            <a:r>
              <a:rPr lang="en-US" sz="1100" b="0" i="0" u="none" strike="noStrike" dirty="0">
                <a:solidFill>
                  <a:schemeClr val="accent1"/>
                </a:solidFill>
                <a:effectLst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Brief Guide to Health &amp; Safety for Employers</a:t>
            </a:r>
          </a:p>
          <a:p>
            <a:pPr algn="l" fontAlgn="base"/>
            <a:r>
              <a:rPr lang="en-US" sz="1100" b="0" i="0" u="none" strike="noStrike" dirty="0">
                <a:solidFill>
                  <a:schemeClr val="accent1"/>
                </a:solidFill>
                <a:effectLst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HSE – The Law: Young People at Work</a:t>
            </a:r>
            <a:endParaRPr lang="en-US" sz="1100" b="0" i="0" u="none" strike="noStrike" dirty="0">
              <a:solidFill>
                <a:schemeClr val="accent1"/>
              </a:solidFill>
              <a:effectLst/>
            </a:endParaRPr>
          </a:p>
          <a:p>
            <a:pPr algn="l" fontAlgn="base"/>
            <a:r>
              <a:rPr lang="en-US" sz="1100" b="0" i="0" u="none" strike="noStrike" dirty="0">
                <a:solidFill>
                  <a:schemeClr val="accent1"/>
                </a:solidFill>
                <a:effectLst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ABI – Insurance &amp; Work Experience</a:t>
            </a:r>
            <a:endParaRPr lang="en-US" sz="1100" b="0" i="0" u="none" strike="noStrike" dirty="0">
              <a:solidFill>
                <a:schemeClr val="accent1"/>
              </a:solidFill>
              <a:effectLst/>
            </a:endParaRPr>
          </a:p>
          <a:p>
            <a:pPr algn="l" fontAlgn="base"/>
            <a:r>
              <a:rPr lang="en-US" sz="1100" b="0" i="0" u="none" strike="noStrike" dirty="0">
                <a:solidFill>
                  <a:schemeClr val="accent1"/>
                </a:solidFill>
                <a:effectLst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HSE – Cutting through the bureaucracy</a:t>
            </a:r>
            <a:endParaRPr lang="en-US" sz="1100" b="0" i="0" u="none" strike="noStrike" dirty="0">
              <a:solidFill>
                <a:schemeClr val="accent1"/>
              </a:solidFill>
              <a:effectLst/>
            </a:endParaRPr>
          </a:p>
          <a:p>
            <a:pPr algn="l" fontAlgn="base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B58A1F-27EA-43B4-8543-5FAF66CFA991}"/>
              </a:ext>
            </a:extLst>
          </p:cNvPr>
          <p:cNvSpPr txBox="1"/>
          <p:nvPr/>
        </p:nvSpPr>
        <p:spPr>
          <a:xfrm>
            <a:off x="561976" y="1898727"/>
            <a:ext cx="397624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A </a:t>
            </a:r>
            <a:r>
              <a:rPr lang="en-US" sz="1100" b="1" dirty="0"/>
              <a:t>workplace visit </a:t>
            </a:r>
            <a:r>
              <a:rPr lang="en-US" sz="1100" dirty="0"/>
              <a:t>gives students the opportunity to see a </a:t>
            </a:r>
          </a:p>
          <a:p>
            <a:r>
              <a:rPr lang="en-US" sz="1100" dirty="0"/>
              <a:t>work environment first-hand, observe work processes and </a:t>
            </a:r>
          </a:p>
          <a:p>
            <a:r>
              <a:rPr lang="en-US" sz="1100" dirty="0"/>
              <a:t>talk to staff about their roles. </a:t>
            </a:r>
          </a:p>
          <a:p>
            <a:r>
              <a:rPr lang="en-US" sz="1100" b="1" dirty="0"/>
              <a:t>Work shadows </a:t>
            </a:r>
            <a:r>
              <a:rPr lang="en-US" sz="1100" dirty="0"/>
              <a:t>see a student follow an employer or </a:t>
            </a:r>
          </a:p>
          <a:p>
            <a:r>
              <a:rPr lang="en-US" sz="1100" dirty="0"/>
              <a:t>employee at work for a day or longer to find out what </a:t>
            </a:r>
          </a:p>
          <a:p>
            <a:r>
              <a:rPr lang="en-US" sz="1100" dirty="0"/>
              <a:t>they do. It allows students to find out about aspects of a </a:t>
            </a:r>
          </a:p>
          <a:p>
            <a:r>
              <a:rPr lang="en-US" sz="1100" dirty="0"/>
              <a:t>particular job they would not have access to through a work </a:t>
            </a:r>
          </a:p>
          <a:p>
            <a:r>
              <a:rPr lang="en-US" sz="1100" dirty="0"/>
              <a:t>experience placement.</a:t>
            </a:r>
          </a:p>
          <a:p>
            <a:r>
              <a:rPr lang="en-US" sz="1100" b="1" dirty="0"/>
              <a:t>Work experience </a:t>
            </a:r>
            <a:r>
              <a:rPr lang="en-US" sz="1100" dirty="0"/>
              <a:t>involves students doing real work tasks in a </a:t>
            </a:r>
          </a:p>
          <a:p>
            <a:r>
              <a:rPr lang="en-US" sz="1100" dirty="0"/>
              <a:t>workplace. They may do one day a week over a few months, </a:t>
            </a:r>
          </a:p>
          <a:p>
            <a:r>
              <a:rPr lang="en-US" sz="1100" dirty="0"/>
              <a:t>such as supported internships for college students, doing </a:t>
            </a:r>
          </a:p>
          <a:p>
            <a:r>
              <a:rPr lang="en-US" sz="1100" dirty="0"/>
              <a:t>technical courses or a one or two-week block.</a:t>
            </a:r>
          </a:p>
          <a:p>
            <a:endParaRPr lang="en-US" sz="1100" dirty="0"/>
          </a:p>
          <a:p>
            <a:r>
              <a:rPr lang="en-US" sz="1100" b="1" dirty="0"/>
              <a:t>Provide age-related opportunities for learners, for example: </a:t>
            </a:r>
          </a:p>
          <a:p>
            <a:endParaRPr lang="en-US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At Key Stage 3, focus on breadth and include employer visits or job shadowing.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At Key Stage 4, allow more student choice and target students’ interests.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During post-16 learning, support individuals to choose a range of experiences, training and other activities congruent with their vocational aspirations. </a:t>
            </a:r>
          </a:p>
          <a:p>
            <a:endParaRPr lang="en-US" sz="1100" dirty="0"/>
          </a:p>
          <a:p>
            <a:r>
              <a:rPr lang="en-US" sz="1100" dirty="0"/>
              <a:t>Ensure workplace experiences are appropriate to the individual needs of the learner, considering supported placements and internal placements for students who need the most support.</a:t>
            </a:r>
          </a:p>
          <a:p>
            <a:endParaRPr lang="en-US" sz="1100" dirty="0"/>
          </a:p>
          <a:p>
            <a:endParaRPr lang="en-GB" sz="11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919526-57FE-4461-9D10-8D81ECD07CCB}"/>
              </a:ext>
            </a:extLst>
          </p:cNvPr>
          <p:cNvSpPr txBox="1"/>
          <p:nvPr/>
        </p:nvSpPr>
        <p:spPr>
          <a:xfrm>
            <a:off x="593376" y="1630648"/>
            <a:ext cx="17430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u="sng" dirty="0">
                <a:solidFill>
                  <a:srgbClr val="00A8A8"/>
                </a:solidFill>
              </a:rPr>
              <a:t>Guidance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FBC5B5-18BD-4DA1-A83C-31A9AC7F9B6F}"/>
              </a:ext>
            </a:extLst>
          </p:cNvPr>
          <p:cNvSpPr txBox="1"/>
          <p:nvPr/>
        </p:nvSpPr>
        <p:spPr>
          <a:xfrm>
            <a:off x="8107934" y="5011282"/>
            <a:ext cx="40767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100" b="0" i="0" dirty="0">
                <a:solidFill>
                  <a:schemeClr val="tx1"/>
                </a:solidFill>
                <a:effectLst/>
              </a:rPr>
              <a:t>Download the </a:t>
            </a:r>
            <a:r>
              <a:rPr lang="en-US" sz="1100" b="0" i="0" dirty="0">
                <a:solidFill>
                  <a:schemeClr val="tx1"/>
                </a:solidFill>
                <a:effectLst/>
                <a:hlinkClick r:id="rId17"/>
              </a:rPr>
              <a:t>Mencap guides </a:t>
            </a:r>
            <a:r>
              <a:rPr lang="en-US" sz="1100" b="0" i="0" dirty="0">
                <a:solidFill>
                  <a:schemeClr val="tx1"/>
                </a:solidFill>
                <a:effectLst/>
              </a:rPr>
              <a:t>for employers on increasing employment opportunities for people with a learning disability.</a:t>
            </a:r>
          </a:p>
          <a:p>
            <a:pPr fontAlgn="base"/>
            <a:endParaRPr lang="en-US" sz="1100" dirty="0">
              <a:solidFill>
                <a:schemeClr val="tx1"/>
              </a:solidFill>
            </a:endParaRPr>
          </a:p>
          <a:p>
            <a:pPr fontAlgn="base"/>
            <a:r>
              <a:rPr lang="en-US" sz="1100" b="0" i="0" dirty="0">
                <a:solidFill>
                  <a:srgbClr val="000000"/>
                </a:solidFill>
                <a:effectLst/>
              </a:rPr>
              <a:t>Preparing for Adulthood have produced an </a:t>
            </a:r>
            <a:r>
              <a:rPr lang="en-US" sz="1100" b="0" i="0" u="none" strike="noStrike" dirty="0">
                <a:solidFill>
                  <a:srgbClr val="B91533"/>
                </a:solidFill>
                <a:effectLst/>
                <a:hlinkClick r:id="rId18"/>
              </a:rPr>
              <a:t>Access to work fund guidance</a:t>
            </a:r>
            <a:r>
              <a:rPr lang="en-US" sz="1100" b="0" i="0" dirty="0">
                <a:solidFill>
                  <a:srgbClr val="000000"/>
                </a:solidFill>
                <a:effectLst/>
              </a:rPr>
              <a:t> document to help providers determine if a person about to start a supported internship or traineeship might benefit from applying for a grant.</a:t>
            </a:r>
          </a:p>
        </p:txBody>
      </p:sp>
    </p:spTree>
    <p:extLst>
      <p:ext uri="{BB962C8B-B14F-4D97-AF65-F5344CB8AC3E}">
        <p14:creationId xmlns:p14="http://schemas.microsoft.com/office/powerpoint/2010/main" val="425094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F4F09010-EA24-4294-91AF-06EB18879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70" y="131444"/>
            <a:ext cx="483105" cy="6636069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35BCF17F-AAB7-4DAB-AF27-CA5BCF7775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52" b="6826"/>
          <a:stretch/>
        </p:blipFill>
        <p:spPr>
          <a:xfrm>
            <a:off x="10669935" y="149342"/>
            <a:ext cx="1339150" cy="111322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E38BC26-92FF-4E0C-A98A-AF00695B8086}"/>
              </a:ext>
            </a:extLst>
          </p:cNvPr>
          <p:cNvSpPr txBox="1"/>
          <p:nvPr/>
        </p:nvSpPr>
        <p:spPr>
          <a:xfrm>
            <a:off x="4578514" y="149342"/>
            <a:ext cx="57864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800" b="1" dirty="0" err="1">
                <a:solidFill>
                  <a:srgbClr val="00A8A8"/>
                </a:solidFill>
              </a:rPr>
              <a:t>Organisations</a:t>
            </a:r>
            <a:r>
              <a:rPr lang="en-US" sz="1800" b="1" dirty="0">
                <a:solidFill>
                  <a:srgbClr val="00A8A8"/>
                </a:solidFill>
              </a:rPr>
              <a:t> &amp; Opportunities</a:t>
            </a:r>
          </a:p>
          <a:p>
            <a:pPr lvl="1"/>
            <a:r>
              <a:rPr lang="en-US" sz="1400" dirty="0"/>
              <a:t> </a:t>
            </a:r>
            <a:endParaRPr lang="en-US" sz="1400" b="1" dirty="0">
              <a:solidFill>
                <a:srgbClr val="00A8A8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6F30E5-9345-49B2-BE47-8773290AA8BF}"/>
              </a:ext>
            </a:extLst>
          </p:cNvPr>
          <p:cNvSpPr txBox="1"/>
          <p:nvPr/>
        </p:nvSpPr>
        <p:spPr>
          <a:xfrm>
            <a:off x="5000622" y="572967"/>
            <a:ext cx="7486653" cy="631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Publish a request for workplace encounters on the following portals :</a:t>
            </a:r>
          </a:p>
          <a:p>
            <a:endParaRPr lang="en-GB" sz="1100" b="1" u="sng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chemeClr val="accent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https://www.inspiringthefuture.org/</a:t>
            </a:r>
            <a:endParaRPr lang="en-GB" sz="1100" dirty="0">
              <a:solidFill>
                <a:schemeClr val="accent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chemeClr val="accent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STEM Ambassador Programme | STEM</a:t>
            </a:r>
            <a:endParaRPr lang="en-GB" sz="1100" dirty="0">
              <a:solidFill>
                <a:schemeClr val="accent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1100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1200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Opportunities</a:t>
            </a:r>
          </a:p>
          <a:p>
            <a:endParaRPr lang="en-GB" sz="1100" b="1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Industrial Cadets </a:t>
            </a:r>
            <a:r>
              <a:rPr lang="en-GB" sz="1100" dirty="0"/>
              <a:t>– Accredited workplace experiences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Nuffield Research Placements</a:t>
            </a:r>
            <a:r>
              <a:rPr lang="en-GB" sz="1100" dirty="0">
                <a:solidFill>
                  <a:schemeClr val="accent1"/>
                </a:solidFill>
              </a:rPr>
              <a:t> </a:t>
            </a:r>
            <a:r>
              <a:rPr lang="en-GB" sz="1100" dirty="0"/>
              <a:t>– Year 12 work-based research project.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EY Foundation</a:t>
            </a:r>
            <a:r>
              <a:rPr lang="en-GB" sz="1100" dirty="0">
                <a:solidFill>
                  <a:schemeClr val="accent1"/>
                </a:solidFill>
              </a:rPr>
              <a:t> </a:t>
            </a:r>
            <a:r>
              <a:rPr lang="en-GB" sz="1100" dirty="0"/>
              <a:t>– Programmes for 16+ who have recently been eligible for free school meals and/or care experienced.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PLACED Academy (placed-academy.com</a:t>
            </a:r>
            <a:r>
              <a:rPr lang="en-GB" sz="11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en-GB" sz="1100" dirty="0"/>
              <a:t> </a:t>
            </a:r>
            <a:r>
              <a:rPr lang="en-US" sz="1100" b="0" i="0" dirty="0">
                <a:effectLst/>
              </a:rPr>
              <a:t>The </a:t>
            </a:r>
            <a:r>
              <a:rPr lang="en-US" sz="1100" b="1" i="0" dirty="0">
                <a:effectLst/>
              </a:rPr>
              <a:t>PLACED Academy</a:t>
            </a:r>
            <a:r>
              <a:rPr lang="en-US" sz="1100" b="0" i="0" dirty="0">
                <a:effectLst/>
              </a:rPr>
              <a:t> is a free to access, creative </a:t>
            </a:r>
            <a:r>
              <a:rPr lang="en-US" sz="1100" b="0" i="0" dirty="0" err="1">
                <a:effectLst/>
              </a:rPr>
              <a:t>programme</a:t>
            </a:r>
            <a:r>
              <a:rPr lang="en-US" sz="1100" b="0" i="0" dirty="0">
                <a:effectLst/>
              </a:rPr>
              <a:t> about the built environment for 14-18 year </a:t>
            </a:r>
            <a:r>
              <a:rPr lang="en-US" sz="1100" b="0" i="0" dirty="0" err="1">
                <a:effectLst/>
              </a:rPr>
              <a:t>olds</a:t>
            </a:r>
            <a:endParaRPr lang="en-US" sz="1100" b="0" i="0" dirty="0"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i="0" dirty="0">
                <a:solidFill>
                  <a:schemeClr val="accent1"/>
                </a:solidFill>
                <a:effectLst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Doors Programme </a:t>
            </a:r>
            <a:r>
              <a:rPr lang="en-GB" sz="1100" i="0" dirty="0">
                <a:effectLst/>
              </a:rPr>
              <a:t>– Construction site visits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hlinkClick r:id="rId12"/>
              </a:rPr>
              <a:t>All About STEM</a:t>
            </a:r>
            <a:r>
              <a:rPr lang="en-US" sz="1100" dirty="0"/>
              <a:t> – Unilever Bright Futures </a:t>
            </a:r>
            <a:r>
              <a:rPr lang="en-US" sz="1100" dirty="0" err="1"/>
              <a:t>Programme</a:t>
            </a:r>
            <a:endParaRPr lang="en-GB" sz="1100" i="0" dirty="0"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r>
              <a:rPr lang="en-GB" sz="1200" b="1" u="sng" dirty="0"/>
              <a:t>Virtual work experience and Insight Days</a:t>
            </a:r>
          </a:p>
          <a:p>
            <a:endParaRPr lang="en-GB" sz="11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Virtual Work Experience | VWEX | Speakers for Schools</a:t>
            </a:r>
            <a:endParaRPr lang="en-US" sz="1100" dirty="0">
              <a:solidFill>
                <a:schemeClr val="accent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Spring Pod Virtual Work Experience</a:t>
            </a:r>
            <a:endParaRPr lang="en-US" sz="1100" dirty="0">
              <a:solidFill>
                <a:schemeClr val="accent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Barclays Life Skills Virtual Work Experience</a:t>
            </a:r>
            <a:endParaRPr lang="en-GB" sz="1100" dirty="0">
              <a:solidFill>
                <a:schemeClr val="accent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Forage - Free bitesize virtual work experience</a:t>
            </a:r>
            <a:endParaRPr lang="en-GB" sz="1100" dirty="0">
              <a:solidFill>
                <a:schemeClr val="accent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Uptree – Free work experience days and events</a:t>
            </a:r>
            <a:endParaRPr lang="en-GB" sz="1100" dirty="0">
              <a:solidFill>
                <a:schemeClr val="accent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i="0" dirty="0">
                <a:solidFill>
                  <a:srgbClr val="1E1E1E"/>
                </a:solidFill>
                <a:effectLst/>
              </a:rPr>
              <a:t>Many companies are providing in-house virtual work experience </a:t>
            </a:r>
            <a:r>
              <a:rPr lang="en-US" sz="1100" b="0" i="0" dirty="0" err="1">
                <a:solidFill>
                  <a:srgbClr val="1E1E1E"/>
                </a:solidFill>
                <a:effectLst/>
              </a:rPr>
              <a:t>programmes</a:t>
            </a:r>
            <a:r>
              <a:rPr lang="en-US" sz="1100" b="0" i="0" dirty="0">
                <a:solidFill>
                  <a:srgbClr val="1E1E1E"/>
                </a:solidFill>
                <a:effectLst/>
              </a:rPr>
              <a:t>, and </a:t>
            </a:r>
            <a:r>
              <a:rPr lang="en-US" sz="1100" b="0" i="0" u="sng" dirty="0">
                <a:solidFill>
                  <a:srgbClr val="175EA6"/>
                </a:solidFill>
                <a:effectLst/>
                <a:hlinkClick r:id="rId18"/>
              </a:rPr>
              <a:t>this CEC guide</a:t>
            </a:r>
            <a:r>
              <a:rPr lang="en-US" sz="1100" b="0" i="0" dirty="0">
                <a:solidFill>
                  <a:srgbClr val="1E1E1E"/>
                </a:solidFill>
                <a:effectLst/>
              </a:rPr>
              <a:t> lists the main ones.</a:t>
            </a:r>
            <a:endParaRPr lang="en-GB" sz="1100" dirty="0">
              <a:solidFill>
                <a:schemeClr val="accent1"/>
              </a:solidFill>
            </a:endParaRPr>
          </a:p>
          <a:p>
            <a:endParaRPr lang="en-GB" sz="1200" dirty="0"/>
          </a:p>
          <a:p>
            <a:r>
              <a:rPr lang="en-GB" sz="1200" b="1" u="sng" dirty="0"/>
              <a:t>Encourage students to sign up for voluntary work </a:t>
            </a:r>
          </a:p>
          <a:p>
            <a:endParaRPr lang="en-GB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u="sng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Do-it.org</a:t>
            </a:r>
            <a:r>
              <a:rPr lang="en-GB" sz="1100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u="sng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www.oneknowsley.org/</a:t>
            </a:r>
            <a:endParaRPr lang="en-GB" sz="11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u="sng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www.volunteeringsefton.org.uk/</a:t>
            </a:r>
            <a:r>
              <a:rPr lang="en-GB" sz="11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u="sng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www.haltonsthelensvca.org.uk/</a:t>
            </a:r>
            <a:endParaRPr lang="en-GB" sz="1100" u="sng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en-GB" sz="1100" u="sng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communityactionwirral.org.uk/volunteering-in-wirral</a:t>
            </a:r>
            <a:endParaRPr lang="en-GB" sz="1100" u="sng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100" u="sng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www.lcvs.org.uk/</a:t>
            </a:r>
            <a:r>
              <a:rPr lang="en-GB" sz="1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1022E9-F54A-49D5-8BB1-ECEFD9696664}"/>
              </a:ext>
            </a:extLst>
          </p:cNvPr>
          <p:cNvSpPr txBox="1"/>
          <p:nvPr/>
        </p:nvSpPr>
        <p:spPr>
          <a:xfrm>
            <a:off x="733425" y="175516"/>
            <a:ext cx="4229100" cy="6909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sz="1800" b="1" dirty="0">
                <a:solidFill>
                  <a:srgbClr val="00A8A8"/>
                </a:solidFill>
              </a:rPr>
              <a:t>Tips to Identify Employers</a:t>
            </a:r>
          </a:p>
          <a:p>
            <a:pPr marL="0" lvl="1"/>
            <a:endParaRPr lang="en-US" sz="1800" b="1" dirty="0">
              <a:solidFill>
                <a:srgbClr val="00A8A8"/>
              </a:solidFill>
            </a:endParaRPr>
          </a:p>
          <a:p>
            <a:pPr marL="0" lvl="1"/>
            <a:r>
              <a:rPr lang="en-US" sz="1100" dirty="0"/>
              <a:t>Successful schemes depend on building contacts to establish strong and sustainable relationships with employers.  Refer to the </a:t>
            </a:r>
            <a:r>
              <a:rPr lang="en-US" sz="1100" b="1" dirty="0">
                <a:hlinkClick r:id="rId25"/>
              </a:rPr>
              <a:t>BM5 guide </a:t>
            </a:r>
            <a:r>
              <a:rPr lang="en-US" sz="1100" dirty="0"/>
              <a:t>for tips on building an employer network.</a:t>
            </a:r>
          </a:p>
          <a:p>
            <a:endParaRPr lang="en-US" sz="1100" dirty="0"/>
          </a:p>
          <a:p>
            <a:r>
              <a:rPr lang="en-US" sz="1100" dirty="0"/>
              <a:t>Brokerage services are one way that some schools and colleges are addressing the resource requirements of workplace experiences &amp; work-placement schemes.  There are various </a:t>
            </a:r>
            <a:r>
              <a:rPr lang="en-US" sz="1100" dirty="0" err="1"/>
              <a:t>organisations</a:t>
            </a:r>
            <a:r>
              <a:rPr lang="en-US" sz="1100" dirty="0"/>
              <a:t> across the region that provide activities to fulfill BM5 &amp; 6 please ask your Enterprise Coordinator for more information. </a:t>
            </a:r>
            <a:r>
              <a:rPr lang="en-US" sz="1100" b="1" i="1" dirty="0"/>
              <a:t>Fees may apply.</a:t>
            </a:r>
          </a:p>
          <a:p>
            <a:endParaRPr lang="en-US" sz="1100" b="1" i="1" dirty="0"/>
          </a:p>
          <a:p>
            <a:r>
              <a:rPr lang="en-US" sz="1100" b="0" i="0" dirty="0">
                <a:solidFill>
                  <a:srgbClr val="1E1E1E"/>
                </a:solidFill>
                <a:effectLst/>
              </a:rPr>
              <a:t>The Careers Partners section of </a:t>
            </a:r>
            <a:r>
              <a:rPr lang="en-US" sz="1100" b="0" i="0" u="sng" dirty="0">
                <a:solidFill>
                  <a:srgbClr val="175EA6"/>
                </a:solidFill>
                <a:effectLst/>
                <a:hlinkClick r:id="rId26"/>
              </a:rPr>
              <a:t>Compass Plus</a:t>
            </a:r>
            <a:r>
              <a:rPr lang="en-US" sz="1100" b="0" i="0" dirty="0">
                <a:solidFill>
                  <a:srgbClr val="1E1E1E"/>
                </a:solidFill>
                <a:effectLst/>
              </a:rPr>
              <a:t> will also give you access to providers of work experience. </a:t>
            </a:r>
          </a:p>
          <a:p>
            <a:endParaRPr lang="en-US" sz="1100" b="0" i="0" dirty="0">
              <a:solidFill>
                <a:srgbClr val="1E1E1E"/>
              </a:solidFill>
              <a:effectLst/>
            </a:endParaRPr>
          </a:p>
          <a:p>
            <a:r>
              <a:rPr lang="en-GB" sz="1100" b="1" u="sng" dirty="0"/>
              <a:t>Additional Ideas</a:t>
            </a:r>
          </a:p>
          <a:p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Ask your Enterprise Advisor for support with this benchmark e.g. work placements may be available within their </a:t>
            </a:r>
            <a:r>
              <a:rPr lang="en-GB" sz="1100" dirty="0" err="1"/>
              <a:t>orgainsation</a:t>
            </a:r>
            <a:r>
              <a:rPr lang="en-GB" sz="1100" dirty="0"/>
              <a:t> or via their networks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Duke of Edinburgh Bronze, Silver and Gold awards all require the completion of voluntary work, so counts towards BM6.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Set up a school social action project involving local employers </a:t>
            </a:r>
            <a:r>
              <a:rPr lang="en-US" sz="1100" dirty="0">
                <a:solidFill>
                  <a:schemeClr val="accent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YSA Toolkit (careersandenterprise.co.uk)</a:t>
            </a:r>
            <a:endParaRPr lang="en-US" sz="1100" dirty="0">
              <a:solidFill>
                <a:schemeClr val="accent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For those young people not quite ready to enter the workplace try the Project Explore – Virtual Reality experience. Contact your Enterprise Coordinator to book.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Internal work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Encourage and equip student to independently source their own workplace experiences this could be via family members.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Large companies are using websites such as indeed to advertise work experience opportunities – create an account and set </a:t>
            </a:r>
            <a:r>
              <a:rPr lang="en-GB" sz="1100"/>
              <a:t>up alerts.</a:t>
            </a: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i="0" dirty="0">
                <a:solidFill>
                  <a:srgbClr val="1E1E1E"/>
                </a:solidFill>
                <a:effectLst/>
              </a:rPr>
              <a:t>Access further ideas from </a:t>
            </a:r>
            <a:r>
              <a:rPr lang="en-US" sz="1100" u="sng" dirty="0">
                <a:solidFill>
                  <a:srgbClr val="1E1E1E"/>
                </a:solidFill>
                <a:hlinkClick r:id="rId28" tooltip="The Careers and Enterprise Company's resource directory"/>
              </a:rPr>
              <a:t>T</a:t>
            </a:r>
            <a:r>
              <a:rPr lang="en-US" sz="1100" b="0" i="0" u="sng" dirty="0">
                <a:solidFill>
                  <a:srgbClr val="175EA6"/>
                </a:solidFill>
                <a:effectLst/>
                <a:hlinkClick r:id="rId28" tooltip="The Careers and Enterprise Company's resource directory"/>
              </a:rPr>
              <a:t>he Careers and Enterprise Company's resource directory</a:t>
            </a:r>
            <a:r>
              <a:rPr lang="en-US" sz="1100" b="0" i="0" dirty="0">
                <a:solidFill>
                  <a:srgbClr val="1E1E1E"/>
                </a:solidFill>
                <a:effectLst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0" i="0" dirty="0">
              <a:solidFill>
                <a:srgbClr val="1E1E1E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endParaRPr lang="en-GB" sz="1100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3CB9CB-3CA8-48F7-B7C7-B7A9DBA4B2BD}"/>
              </a:ext>
            </a:extLst>
          </p:cNvPr>
          <p:cNvSpPr txBox="1"/>
          <p:nvPr/>
        </p:nvSpPr>
        <p:spPr>
          <a:xfrm>
            <a:off x="9334501" y="5115482"/>
            <a:ext cx="2430968" cy="11695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Look out for opportunities in the weekly Careers Hub newsletter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7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E7E9FC6505DC47BCD3A2D330E834A6" ma:contentTypeVersion="19" ma:contentTypeDescription="Create a new document." ma:contentTypeScope="" ma:versionID="cf226f17a6cd6f2ec4a4a1ea711c2ac0">
  <xsd:schema xmlns:xsd="http://www.w3.org/2001/XMLSchema" xmlns:xs="http://www.w3.org/2001/XMLSchema" xmlns:p="http://schemas.microsoft.com/office/2006/metadata/properties" xmlns:ns2="993aa593-7e50-4d4e-a316-0de6b6c4b5f1" xmlns:ns3="adaffe05-7fcb-42c7-bb06-db14672b1fc0" targetNamespace="http://schemas.microsoft.com/office/2006/metadata/properties" ma:root="true" ma:fieldsID="2a446b83e3bf32aef7b4f91eb249b9d0" ns2:_="" ns3:_="">
    <xsd:import namespace="993aa593-7e50-4d4e-a316-0de6b6c4b5f1"/>
    <xsd:import namespace="adaffe05-7fcb-42c7-bb06-db14672b1fc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aa593-7e50-4d4e-a316-0de6b6c4b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6" nillable="true" ma:displayName="Taxonomy Catch All Column" ma:hidden="true" ma:list="{8487ef33-958e-4f89-b14d-f04195aa7a9e}" ma:internalName="TaxCatchAll" ma:showField="CatchAllData" ma:web="993aa593-7e50-4d4e-a316-0de6b6c4b5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ffe05-7fcb-42c7-bb06-db14672b1f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60994b6e-9114-4ec2-b8a3-46184e9bfc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daffe05-7fcb-42c7-bb06-db14672b1fc0">
      <Terms xmlns="http://schemas.microsoft.com/office/infopath/2007/PartnerControls"/>
    </lcf76f155ced4ddcb4097134ff3c332f>
    <TaxCatchAll xmlns="993aa593-7e50-4d4e-a316-0de6b6c4b5f1" xsi:nil="true"/>
  </documentManagement>
</p:properties>
</file>

<file path=customXml/itemProps1.xml><?xml version="1.0" encoding="utf-8"?>
<ds:datastoreItem xmlns:ds="http://schemas.openxmlformats.org/officeDocument/2006/customXml" ds:itemID="{FDA76390-55BB-40A2-96D3-784B5F0B03A4}"/>
</file>

<file path=customXml/itemProps2.xml><?xml version="1.0" encoding="utf-8"?>
<ds:datastoreItem xmlns:ds="http://schemas.openxmlformats.org/officeDocument/2006/customXml" ds:itemID="{B4050C8C-7D74-4E15-B2F2-0102A77850AB}"/>
</file>

<file path=customXml/itemProps3.xml><?xml version="1.0" encoding="utf-8"?>
<ds:datastoreItem xmlns:ds="http://schemas.openxmlformats.org/officeDocument/2006/customXml" ds:itemID="{7647E113-36F0-49B4-9F82-9C8E0D96F7FD}"/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968</Words>
  <Application>Microsoft Office PowerPoint</Application>
  <PresentationFormat>Widescreen</PresentationFormat>
  <Paragraphs>110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BM6</dc:title>
  <dc:creator>Julie Jones</dc:creator>
  <cp:lastModifiedBy>Julie Jones</cp:lastModifiedBy>
  <cp:revision>32</cp:revision>
  <dcterms:created xsi:type="dcterms:W3CDTF">2021-10-26T12:29:20Z</dcterms:created>
  <dcterms:modified xsi:type="dcterms:W3CDTF">2022-01-25T17:28:54Z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0x0101005BE7E9FC6505DC47BCD3A2D330E834A6</vt:lpwstr>
  </property>
</Properties>
</file>